
<file path=[Content_Types].xml><?xml version="1.0" encoding="utf-8"?>
<Types xmlns="http://schemas.openxmlformats.org/package/2006/content-types">
  <Default Extension="xml" ContentType="application/xml"/>
  <Default Extension="jpg" ContentType="image/jpeg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docx" ContentType="application/vnd.openxmlformats-officedocument.wordprocessingml.document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19"/>
  </p:notesMasterIdLst>
  <p:sldIdLst>
    <p:sldId id="290" r:id="rId2"/>
    <p:sldId id="331" r:id="rId3"/>
    <p:sldId id="311" r:id="rId4"/>
    <p:sldId id="295" r:id="rId5"/>
    <p:sldId id="298" r:id="rId6"/>
    <p:sldId id="284" r:id="rId7"/>
    <p:sldId id="304" r:id="rId8"/>
    <p:sldId id="301" r:id="rId9"/>
    <p:sldId id="316" r:id="rId10"/>
    <p:sldId id="330" r:id="rId11"/>
    <p:sldId id="314" r:id="rId12"/>
    <p:sldId id="326" r:id="rId13"/>
    <p:sldId id="317" r:id="rId14"/>
    <p:sldId id="318" r:id="rId15"/>
    <p:sldId id="332" r:id="rId16"/>
    <p:sldId id="333" r:id="rId17"/>
    <p:sldId id="33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/>
    <p:restoredTop sz="94686"/>
  </p:normalViewPr>
  <p:slideViewPr>
    <p:cSldViewPr snapToGrid="0" snapToObjects="1">
      <p:cViewPr>
        <p:scale>
          <a:sx n="100" d="100"/>
          <a:sy n="100" d="100"/>
        </p:scale>
        <p:origin x="-1128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Stevens:Dropbox:SSHRC%20IDG%20Study%20(Andrew):Stats:Stats%20and%20tabl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AStevens:Dropbox:SSHRC%20IDG%20Study%20(Andrew):Stuff:TPFW_Annual_Stat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Permanent residents</a:t>
            </a:r>
            <a:r>
              <a:rPr lang="en-US" baseline="0"/>
              <a:t> and foreign workers in Saskatchewan</a:t>
            </a:r>
            <a:endParaRPr lang="en-US"/>
          </a:p>
        </c:rich>
      </c:tx>
      <c:layout/>
      <c:overlay val="0"/>
    </c:title>
    <c:autoTitleDeleted val="0"/>
    <c:plotArea>
      <c:layout/>
      <c:areaChart>
        <c:grouping val="stacked"/>
        <c:varyColors val="0"/>
        <c:ser>
          <c:idx val="0"/>
          <c:order val="0"/>
          <c:tx>
            <c:strRef>
              <c:f>'PR IMP TFW'!$A$4</c:f>
              <c:strCache>
                <c:ptCount val="1"/>
                <c:pt idx="0">
                  <c:v>TFWP</c:v>
                </c:pt>
              </c:strCache>
            </c:strRef>
          </c:tx>
          <c:cat>
            <c:strRef>
              <c:f>'PR IMP TFW'!$B$3:$K$3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'PR IMP TFW'!$B$4:$K$4</c:f>
              <c:numCache>
                <c:formatCode>General</c:formatCode>
                <c:ptCount val="10"/>
                <c:pt idx="0">
                  <c:v>837.0</c:v>
                </c:pt>
                <c:pt idx="1">
                  <c:v>789.0</c:v>
                </c:pt>
                <c:pt idx="2">
                  <c:v>1145.0</c:v>
                </c:pt>
                <c:pt idx="3">
                  <c:v>1795.0</c:v>
                </c:pt>
                <c:pt idx="4">
                  <c:v>2452.0</c:v>
                </c:pt>
                <c:pt idx="5">
                  <c:v>1885.0</c:v>
                </c:pt>
                <c:pt idx="6">
                  <c:v>1436.0</c:v>
                </c:pt>
                <c:pt idx="7">
                  <c:v>2150.0</c:v>
                </c:pt>
                <c:pt idx="8">
                  <c:v>3698.0</c:v>
                </c:pt>
                <c:pt idx="9">
                  <c:v>3432.0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69B1-5849-BAE8-8D1BB7010E03}"/>
            </c:ext>
          </c:extLst>
        </c:ser>
        <c:ser>
          <c:idx val="1"/>
          <c:order val="1"/>
          <c:tx>
            <c:strRef>
              <c:f>'PR IMP TFW'!$A$5</c:f>
              <c:strCache>
                <c:ptCount val="1"/>
                <c:pt idx="0">
                  <c:v>IMP</c:v>
                </c:pt>
              </c:strCache>
            </c:strRef>
          </c:tx>
          <c:cat>
            <c:strRef>
              <c:f>'PR IMP TFW'!$B$3:$K$3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'PR IMP TFW'!$B$5:$K$5</c:f>
              <c:numCache>
                <c:formatCode>General</c:formatCode>
                <c:ptCount val="10"/>
                <c:pt idx="0">
                  <c:v>1086.0</c:v>
                </c:pt>
                <c:pt idx="1">
                  <c:v>1301.0</c:v>
                </c:pt>
                <c:pt idx="2">
                  <c:v>1684.0</c:v>
                </c:pt>
                <c:pt idx="3">
                  <c:v>2339.0</c:v>
                </c:pt>
                <c:pt idx="4">
                  <c:v>2859.0</c:v>
                </c:pt>
                <c:pt idx="5">
                  <c:v>3687.0</c:v>
                </c:pt>
                <c:pt idx="6">
                  <c:v>5643.0</c:v>
                </c:pt>
                <c:pt idx="7">
                  <c:v>6682.0</c:v>
                </c:pt>
                <c:pt idx="8">
                  <c:v>7041.0</c:v>
                </c:pt>
                <c:pt idx="9">
                  <c:v>6998.0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69B1-5849-BAE8-8D1BB7010E03}"/>
            </c:ext>
          </c:extLst>
        </c:ser>
        <c:ser>
          <c:idx val="2"/>
          <c:order val="2"/>
          <c:tx>
            <c:strRef>
              <c:f>'PR IMP TFW'!$A$6</c:f>
              <c:strCache>
                <c:ptCount val="1"/>
                <c:pt idx="0">
                  <c:v>Permanent residents</c:v>
                </c:pt>
              </c:strCache>
            </c:strRef>
          </c:tx>
          <c:spPr>
            <a:ln w="25400">
              <a:noFill/>
            </a:ln>
          </c:spPr>
          <c:cat>
            <c:strRef>
              <c:f>'PR IMP TFW'!$B$3:$K$3</c:f>
              <c:strCache>
                <c:ptCount val="10"/>
                <c:pt idx="0">
                  <c:v>2005</c:v>
                </c:pt>
                <c:pt idx="1">
                  <c:v>2006</c:v>
                </c:pt>
                <c:pt idx="2">
                  <c:v>2007</c:v>
                </c:pt>
                <c:pt idx="3">
                  <c:v>2008</c:v>
                </c:pt>
                <c:pt idx="4">
                  <c:v>2009</c:v>
                </c:pt>
                <c:pt idx="5">
                  <c:v>2010</c:v>
                </c:pt>
                <c:pt idx="6">
                  <c:v>2011</c:v>
                </c:pt>
                <c:pt idx="7">
                  <c:v>2012</c:v>
                </c:pt>
                <c:pt idx="8">
                  <c:v>2013</c:v>
                </c:pt>
                <c:pt idx="9">
                  <c:v>2014</c:v>
                </c:pt>
              </c:strCache>
            </c:strRef>
          </c:cat>
          <c:val>
            <c:numRef>
              <c:f>'PR IMP TFW'!$B$6:$K$6</c:f>
              <c:numCache>
                <c:formatCode>[$-11009]#,##0</c:formatCode>
                <c:ptCount val="10"/>
                <c:pt idx="1">
                  <c:v>2726.0</c:v>
                </c:pt>
                <c:pt idx="2">
                  <c:v>3516.0</c:v>
                </c:pt>
                <c:pt idx="3">
                  <c:v>4835.0</c:v>
                </c:pt>
                <c:pt idx="4">
                  <c:v>6890.0</c:v>
                </c:pt>
                <c:pt idx="5">
                  <c:v>7615.0</c:v>
                </c:pt>
                <c:pt idx="6">
                  <c:v>8956.0</c:v>
                </c:pt>
                <c:pt idx="7">
                  <c:v>11169.0</c:v>
                </c:pt>
                <c:pt idx="8">
                  <c:v>10678.0</c:v>
                </c:pt>
                <c:pt idx="9">
                  <c:v>11824.0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69B1-5849-BAE8-8D1BB7010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142659672"/>
        <c:axId val="2142661192"/>
      </c:areaChart>
      <c:catAx>
        <c:axId val="21426596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42661192"/>
        <c:crosses val="autoZero"/>
        <c:auto val="1"/>
        <c:lblAlgn val="ctr"/>
        <c:lblOffset val="100"/>
        <c:noMultiLvlLbl val="0"/>
      </c:catAx>
      <c:valAx>
        <c:axId val="2142661192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crossAx val="2142659672"/>
        <c:crosses val="autoZero"/>
        <c:crossBetween val="midCat"/>
      </c:valAx>
    </c:plotArea>
    <c:legend>
      <c:legendPos val="r"/>
      <c:layout>
        <c:manualLayout>
          <c:xMode val="edge"/>
          <c:yMode val="edge"/>
          <c:x val="0.790220997375328"/>
          <c:y val="0.370109361329834"/>
          <c:w val="0.196445669291339"/>
          <c:h val="0.281474399033454"/>
        </c:manualLayout>
      </c:layout>
      <c:overlay val="0"/>
    </c:legend>
    <c:plotVisOnly val="1"/>
    <c:dispBlanksAs val="zero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Top occupational group by number of foreign workers (Saskatchewan)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'LMO NOCs by year'!$C$43</c:f>
              <c:strCache>
                <c:ptCount val="1"/>
                <c:pt idx="0">
                  <c:v>Top occupational group by # of foreign workers</c:v>
                </c:pt>
              </c:strCache>
            </c:strRef>
          </c:tx>
          <c:invertIfNegative val="0"/>
          <c:cat>
            <c:multiLvlStrRef>
              <c:f>'LMO NOCs by year'!$A$44:$B$51</c:f>
              <c:multiLvlStrCache>
                <c:ptCount val="8"/>
                <c:lvl>
                  <c:pt idx="0">
                    <c:v>General Practitioners and Family Physicians</c:v>
                  </c:pt>
                  <c:pt idx="1">
                    <c:v>Babysitters, Nannies and Parents' Helpers</c:v>
                  </c:pt>
                  <c:pt idx="2">
                    <c:v>Truck Drivers</c:v>
                  </c:pt>
                  <c:pt idx="3">
                    <c:v>Registered Nurses</c:v>
                  </c:pt>
                  <c:pt idx="4">
                    <c:v>Food Counter Attendants, Kitchen Helpers and Related Occupations</c:v>
                  </c:pt>
                  <c:pt idx="5">
                    <c:v>Registered Nurses</c:v>
                  </c:pt>
                  <c:pt idx="6">
                    <c:v>Food Counter Attendants, Kitchen Helpers and Related Occupations</c:v>
                  </c:pt>
                  <c:pt idx="7">
                    <c:v>Food Counter Attendants, Kitchen Helpers and Related Occupations</c:v>
                  </c:pt>
                </c:lvl>
                <c:lvl>
                  <c:pt idx="0">
                    <c:v>2005</c:v>
                  </c:pt>
                  <c:pt idx="1">
                    <c:v>2006</c:v>
                  </c:pt>
                  <c:pt idx="2">
                    <c:v>2007</c:v>
                  </c:pt>
                  <c:pt idx="3">
                    <c:v>2008</c:v>
                  </c:pt>
                  <c:pt idx="4">
                    <c:v>2009</c:v>
                  </c:pt>
                  <c:pt idx="5">
                    <c:v>2010</c:v>
                  </c:pt>
                  <c:pt idx="6">
                    <c:v>2011</c:v>
                  </c:pt>
                  <c:pt idx="7">
                    <c:v>2012</c:v>
                  </c:pt>
                </c:lvl>
              </c:multiLvlStrCache>
            </c:multiLvlStrRef>
          </c:cat>
          <c:val>
            <c:numRef>
              <c:f>'LMO NOCs by year'!$C$44:$C$51</c:f>
              <c:numCache>
                <c:formatCode>General</c:formatCode>
                <c:ptCount val="8"/>
                <c:pt idx="0">
                  <c:v>185.0</c:v>
                </c:pt>
                <c:pt idx="1">
                  <c:v>195.0</c:v>
                </c:pt>
                <c:pt idx="2">
                  <c:v>255.0</c:v>
                </c:pt>
                <c:pt idx="3">
                  <c:v>470.0</c:v>
                </c:pt>
                <c:pt idx="4">
                  <c:v>595.0</c:v>
                </c:pt>
                <c:pt idx="5">
                  <c:v>435.0</c:v>
                </c:pt>
                <c:pt idx="6">
                  <c:v>460.0</c:v>
                </c:pt>
                <c:pt idx="7" formatCode="#,##0">
                  <c:v>1050.0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266C-9B43-9AB0-E9EAE5F209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1017080"/>
        <c:axId val="2101020104"/>
      </c:barChart>
      <c:catAx>
        <c:axId val="210101708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2101020104"/>
        <c:crosses val="autoZero"/>
        <c:auto val="1"/>
        <c:lblAlgn val="ctr"/>
        <c:lblOffset val="100"/>
        <c:noMultiLvlLbl val="0"/>
      </c:catAx>
      <c:valAx>
        <c:axId val="210102010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210101708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F8EE16-4059-AD45-BD61-5DEA4F9B6F74}" type="datetimeFigureOut">
              <a:rPr lang="en-US" smtClean="0"/>
              <a:t>18-05-14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45CFF0-6B37-6F4F-B296-950605B423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718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18-05-14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18-05-14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18-05-14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18-05-14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18-05-14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18-05-14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18-05-14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18-05-14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18-05-14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18-05-14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18-05-14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18-05-14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9D21D778-B565-4D7E-94D7-64010A445B68}" type="datetimeFigureOut">
              <a:rPr lang="en-US" smtClean="0"/>
              <a:pPr eaLnBrk="1" latinLnBrk="0" hangingPunct="1"/>
              <a:t>18-05-14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18-05-14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CA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algn="r" eaLnBrk="1" latinLnBrk="0" hangingPunct="1"/>
            <a:fld id="{9D21D778-B565-4D7E-94D7-64010A445B68}" type="datetimeFigureOut">
              <a:rPr lang="en-US" smtClean="0"/>
              <a:pPr algn="r" eaLnBrk="1" latinLnBrk="0" hangingPunct="1"/>
              <a:t>18-05-14</a:t>
            </a:fld>
            <a:endParaRPr lang="en-US" sz="14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pPr algn="ctr" eaLnBrk="1" latinLnBrk="0" hangingPunct="1"/>
            <a:fld id="{2C6B1FF6-39B9-40F5-8B67-33C6354A3D4F}" type="slidenum">
              <a:rPr kumimoji="0" lang="en-US" smtClean="0"/>
              <a:pPr algn="ctr" eaLnBrk="1" latinLnBrk="0" hangingPunct="1"/>
              <a:t>‹#›</a:t>
            </a:fld>
            <a:endParaRPr kumimoji="0" lang="en-US" sz="1600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  <p:sldLayoutId id="2147483779" r:id="rId17"/>
    <p:sldLayoutId id="2147483780" r:id="rId18"/>
    <p:sldLayoutId id="2147483781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1.png"/><Relationship Id="rId3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3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4" Type="http://schemas.openxmlformats.org/officeDocument/2006/relationships/image" Target="../media/image5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chart" Target="../charts/char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2"/>
          <p:cNvSpPr txBox="1">
            <a:spLocks/>
          </p:cNvSpPr>
          <p:nvPr/>
        </p:nvSpPr>
        <p:spPr>
          <a:xfrm>
            <a:off x="866442" y="302492"/>
            <a:ext cx="6620968" cy="332958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Migrant </a:t>
            </a:r>
            <a:r>
              <a:rPr lang="en-US" dirty="0" err="1"/>
              <a:t>labour</a:t>
            </a:r>
            <a:r>
              <a:rPr lang="en-US" dirty="0"/>
              <a:t> in </a:t>
            </a:r>
            <a:r>
              <a:rPr lang="en-US" dirty="0" err="1"/>
              <a:t>petro</a:t>
            </a:r>
            <a:r>
              <a:rPr lang="en-US" dirty="0"/>
              <a:t>-capitalism</a:t>
            </a:r>
          </a:p>
        </p:txBody>
      </p:sp>
      <p:sp>
        <p:nvSpPr>
          <p:cNvPr id="3" name="Subtitle 1"/>
          <p:cNvSpPr txBox="1">
            <a:spLocks/>
          </p:cNvSpPr>
          <p:nvPr/>
        </p:nvSpPr>
        <p:spPr>
          <a:xfrm>
            <a:off x="866442" y="2249865"/>
            <a:ext cx="6620968" cy="861420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6858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914400" indent="-228600" algn="l" defTabSz="914400" rtl="0" eaLnBrk="1" latinLnBrk="0" hangingPunct="1">
              <a:spcBef>
                <a:spcPts val="600"/>
              </a:spcBef>
              <a:buClr>
                <a:schemeClr val="accent1">
                  <a:lumMod val="50000"/>
                </a:schemeClr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143000" indent="-228600" algn="l" defTabSz="914400" rtl="0" eaLnBrk="1" latinLnBrk="0" hangingPunct="1">
              <a:spcBef>
                <a:spcPts val="600"/>
              </a:spcBef>
              <a:buClr>
                <a:schemeClr val="accent1"/>
              </a:buClr>
              <a:buSzPct val="100000"/>
              <a:buFont typeface="Wingdings 2" pitchFamily="18" charset="2"/>
              <a:buChar char="¡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377950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603375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830388" indent="-228600" algn="l" defTabSz="914400" rtl="0" eaLnBrk="1" latinLnBrk="0" hangingPunct="1">
              <a:spcBef>
                <a:spcPct val="20000"/>
              </a:spcBef>
              <a:buClr>
                <a:schemeClr val="accent1">
                  <a:lumMod val="50000"/>
                </a:schemeClr>
              </a:buClr>
              <a:buFont typeface="Wingdings 2" pitchFamily="18" charset="2"/>
              <a:buChar char=""/>
              <a:defRPr lang="en-US" sz="18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057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lang="en-US" sz="180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2000" dirty="0">
                <a:solidFill>
                  <a:schemeClr val="tx1"/>
                </a:solidFill>
              </a:rPr>
              <a:t>Union interactions with foreign workers in Saskatchewan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8000" dirty="0">
                <a:solidFill>
                  <a:schemeClr val="tx1"/>
                </a:solidFill>
              </a:rPr>
              <a:t>Andrew Stevens, PhD</a:t>
            </a:r>
          </a:p>
          <a:p>
            <a:pPr marL="0" indent="0">
              <a:buNone/>
            </a:pPr>
            <a:r>
              <a:rPr lang="en-US" sz="8000" dirty="0">
                <a:solidFill>
                  <a:schemeClr val="tx1"/>
                </a:solidFill>
              </a:rPr>
              <a:t>Associate Professor</a:t>
            </a:r>
          </a:p>
          <a:p>
            <a:pPr marL="0" indent="0">
              <a:buNone/>
            </a:pPr>
            <a:r>
              <a:rPr lang="en-US" sz="8000" dirty="0">
                <a:solidFill>
                  <a:schemeClr val="tx1"/>
                </a:solidFill>
              </a:rPr>
              <a:t>Faculty of Business administration</a:t>
            </a:r>
          </a:p>
          <a:p>
            <a:pPr marL="0" indent="0">
              <a:buNone/>
            </a:pPr>
            <a:r>
              <a:rPr lang="en-US" sz="8000" dirty="0">
                <a:solidFill>
                  <a:schemeClr val="tx1"/>
                </a:solidFill>
              </a:rPr>
              <a:t>University of Regina</a:t>
            </a:r>
          </a:p>
        </p:txBody>
      </p:sp>
      <p:pic>
        <p:nvPicPr>
          <p:cNvPr id="4" name="Content Placeholder 4" descr="logotest.png">
            <a:extLst>
              <a:ext uri="{FF2B5EF4-FFF2-40B4-BE49-F238E27FC236}">
                <a16:creationId xmlns:a16="http://schemas.microsoft.com/office/drawing/2014/main" xmlns="" id="{54D981C3-E222-BA4B-8BAA-3AAC837FA3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103995" b="-103995"/>
          <a:stretch>
            <a:fillRect/>
          </a:stretch>
        </p:blipFill>
        <p:spPr>
          <a:xfrm>
            <a:off x="6064898" y="2478368"/>
            <a:ext cx="2366017" cy="2968817"/>
          </a:xfrm>
          <a:prstGeom prst="rect">
            <a:avLst/>
          </a:prstGeom>
        </p:spPr>
      </p:pic>
      <p:pic>
        <p:nvPicPr>
          <p:cNvPr id="5" name="Content Placeholder 5" descr="migrant health.jpg">
            <a:extLst>
              <a:ext uri="{FF2B5EF4-FFF2-40B4-BE49-F238E27FC236}">
                <a16:creationId xmlns:a16="http://schemas.microsoft.com/office/drawing/2014/main" xmlns="" id="{6439B852-06FD-744B-A232-CAA598ECD01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3818" b="-223818"/>
          <a:stretch>
            <a:fillRect/>
          </a:stretch>
        </p:blipFill>
        <p:spPr>
          <a:xfrm>
            <a:off x="5906279" y="3692443"/>
            <a:ext cx="2725582" cy="34206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907358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Unions and foreign labour</a:t>
            </a:r>
          </a:p>
        </p:txBody>
      </p:sp>
      <p:pic>
        <p:nvPicPr>
          <p:cNvPr id="5" name="Content Placeholder 4" descr="RCMP.jp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04" b="2004"/>
          <a:stretch>
            <a:fillRect/>
          </a:stretch>
        </p:blipFill>
        <p:spPr/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Settler colonialism and migrant labour</a:t>
            </a:r>
          </a:p>
          <a:p>
            <a:r>
              <a:rPr lang="en-US" dirty="0"/>
              <a:t>Saskatchewan history: Racism and exclusion reproduced in the labour movement</a:t>
            </a:r>
          </a:p>
          <a:p>
            <a:r>
              <a:rPr lang="en-US" dirty="0"/>
              <a:t>Crossing the fault lines of race &amp; union renewal </a:t>
            </a:r>
          </a:p>
          <a:p>
            <a:r>
              <a:rPr lang="en-US" dirty="0"/>
              <a:t>Foster, Taylor, Khan (2015) typology of union responses:</a:t>
            </a:r>
          </a:p>
          <a:p>
            <a:pPr lvl="1"/>
            <a:r>
              <a:rPr lang="en-US" dirty="0"/>
              <a:t>Resistive (Building trades)</a:t>
            </a:r>
          </a:p>
          <a:p>
            <a:pPr lvl="1"/>
            <a:r>
              <a:rPr lang="en-US" dirty="0"/>
              <a:t>Facilitative</a:t>
            </a:r>
          </a:p>
          <a:p>
            <a:pPr lvl="1"/>
            <a:r>
              <a:rPr lang="en-US" dirty="0"/>
              <a:t>Active (UFCW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6215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993D6A-C49F-3F40-AF4E-4594F6C924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385" y="485192"/>
            <a:ext cx="6508377" cy="1143000"/>
          </a:xfrm>
        </p:spPr>
        <p:txBody>
          <a:bodyPr/>
          <a:lstStyle/>
          <a:p>
            <a:r>
              <a:rPr lang="en-US" dirty="0"/>
              <a:t>Principal findings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EF502D6-A6C2-C943-AB77-7E625A43D5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i="1" dirty="0" smtClean="0"/>
              <a:t>Dynamic and diverse, but </a:t>
            </a:r>
            <a:r>
              <a:rPr lang="en-US" b="1" i="1" dirty="0"/>
              <a:t>positive attitudes prevail</a:t>
            </a:r>
          </a:p>
          <a:p>
            <a:r>
              <a:rPr lang="en-US" dirty="0"/>
              <a:t>Frustration with </a:t>
            </a:r>
            <a:r>
              <a:rPr lang="en-US" dirty="0" err="1"/>
              <a:t>labour’s</a:t>
            </a:r>
            <a:r>
              <a:rPr lang="en-US" dirty="0"/>
              <a:t> incapacity to secure meaningful gains at the bargaining table</a:t>
            </a:r>
          </a:p>
          <a:p>
            <a:r>
              <a:rPr lang="en-US" dirty="0"/>
              <a:t>Belief in the core principles of equality and workplace </a:t>
            </a:r>
            <a:r>
              <a:rPr lang="en-US" dirty="0" smtClean="0"/>
              <a:t>rights</a:t>
            </a:r>
          </a:p>
          <a:p>
            <a:r>
              <a:rPr lang="en-US" dirty="0" smtClean="0"/>
              <a:t>Address precarious workers</a:t>
            </a:r>
            <a:endParaRPr lang="en-US" dirty="0"/>
          </a:p>
          <a:p>
            <a:r>
              <a:rPr lang="en-US" dirty="0"/>
              <a:t>“Varieties of capitalism</a:t>
            </a:r>
            <a:r>
              <a:rPr lang="en-US" dirty="0" smtClean="0"/>
              <a:t>” and labour market regulation</a:t>
            </a:r>
            <a:endParaRPr lang="en-US" dirty="0"/>
          </a:p>
          <a:p>
            <a:r>
              <a:rPr lang="en-US" dirty="0"/>
              <a:t>Critical of market distorting effects of unions</a:t>
            </a:r>
          </a:p>
          <a:p>
            <a:r>
              <a:rPr lang="en-US" dirty="0"/>
              <a:t>Inter-worker tensions: benefits, leave provisions, skills/credentials</a:t>
            </a:r>
          </a:p>
          <a:p>
            <a:r>
              <a:rPr lang="en-US" dirty="0"/>
              <a:t>Appeal of “social unionism</a:t>
            </a:r>
            <a:r>
              <a:rPr lang="en-US" dirty="0" smtClean="0"/>
              <a:t>” and membership mobilization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9439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D2A280ED-23FB-1B44-882E-E3A471334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6882957"/>
              </p:ext>
            </p:extLst>
          </p:nvPr>
        </p:nvGraphicFramePr>
        <p:xfrm>
          <a:off x="897889" y="513184"/>
          <a:ext cx="6650575" cy="55717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974798">
                  <a:extLst>
                    <a:ext uri="{9D8B030D-6E8A-4147-A177-3AD203B41FA5}">
                      <a16:colId xmlns:a16="http://schemas.microsoft.com/office/drawing/2014/main" xmlns="" val="3321367983"/>
                    </a:ext>
                  </a:extLst>
                </a:gridCol>
                <a:gridCol w="855524">
                  <a:extLst>
                    <a:ext uri="{9D8B030D-6E8A-4147-A177-3AD203B41FA5}">
                      <a16:colId xmlns:a16="http://schemas.microsoft.com/office/drawing/2014/main" xmlns="" val="1963774414"/>
                    </a:ext>
                  </a:extLst>
                </a:gridCol>
                <a:gridCol w="820253">
                  <a:extLst>
                    <a:ext uri="{9D8B030D-6E8A-4147-A177-3AD203B41FA5}">
                      <a16:colId xmlns:a16="http://schemas.microsoft.com/office/drawing/2014/main" xmlns="" val="2417113487"/>
                    </a:ext>
                  </a:extLst>
                </a:gridCol>
              </a:tblGrid>
              <a:tr h="278586"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Union </a:t>
                      </a:r>
                      <a:r>
                        <a:rPr lang="en-US" sz="1500" dirty="0" smtClean="0">
                          <a:effectLst/>
                        </a:rPr>
                        <a:t>attitudes (1= strongly agree; 7 strongly disagree)</a:t>
                      </a:r>
                      <a:endParaRPr lang="en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86119209"/>
                  </a:ext>
                </a:extLst>
              </a:tr>
              <a:tr h="278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SD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716287981"/>
                  </a:ext>
                </a:extLst>
              </a:tr>
              <a:tr h="278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Unions are a positive force in Canada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502303791"/>
                  </a:ext>
                </a:extLst>
              </a:tr>
              <a:tr h="27858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Non-Canadian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2.21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1.242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766679151"/>
                  </a:ext>
                </a:extLst>
              </a:tr>
              <a:tr h="27858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Canadian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1.94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1.085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980601144"/>
                  </a:ext>
                </a:extLst>
              </a:tr>
              <a:tr h="27858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Workers are better off when they are part of a union</a:t>
                      </a:r>
                      <a:endParaRPr lang="en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3721074"/>
                  </a:ext>
                </a:extLst>
              </a:tr>
              <a:tr h="27858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Non-Canadian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2.19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1.299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96844410"/>
                  </a:ext>
                </a:extLst>
              </a:tr>
              <a:tr h="27858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Canadian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2.01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1.145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895021670"/>
                  </a:ext>
                </a:extLst>
              </a:tr>
              <a:tr h="557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If I had to choose, I probably would not be a member of a union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92121659"/>
                  </a:ext>
                </a:extLst>
              </a:tr>
              <a:tr h="27858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Non-Canadian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4.88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1.896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020710459"/>
                  </a:ext>
                </a:extLst>
              </a:tr>
              <a:tr h="27858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Canadian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5.33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1.695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2289041134"/>
                  </a:ext>
                </a:extLst>
              </a:tr>
              <a:tr h="557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Workers would be better off if there were no unions in Canada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048143540"/>
                  </a:ext>
                </a:extLst>
              </a:tr>
              <a:tr h="27858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Non-Canadian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4.98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1.809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640876314"/>
                  </a:ext>
                </a:extLst>
              </a:tr>
              <a:tr h="27858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Canadian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5.86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1.448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83045569"/>
                  </a:ext>
                </a:extLst>
              </a:tr>
              <a:tr h="5571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My union effectively represents the interests of its members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4185305882"/>
                  </a:ext>
                </a:extLst>
              </a:tr>
              <a:tr h="27858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Non-Canadian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2.69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1.261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3251447551"/>
                  </a:ext>
                </a:extLst>
              </a:tr>
              <a:tr h="278586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Canadian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2.59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1.232</a:t>
                      </a:r>
                      <a:endParaRPr lang="en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xmlns="" val="1114890408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177800" y="1066800"/>
            <a:ext cx="8547100" cy="876300"/>
          </a:xfrm>
          <a:prstGeom prst="roundRect">
            <a:avLst/>
          </a:prstGeom>
          <a:noFill/>
          <a:ln w="57150" cmpd="sng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0411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xmlns="" id="{F1FC9002-BB38-714B-A754-7A8E57AC1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8841294"/>
              </p:ext>
            </p:extLst>
          </p:nvPr>
        </p:nvGraphicFramePr>
        <p:xfrm>
          <a:off x="569167" y="447869"/>
          <a:ext cx="7576457" cy="61219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67381">
                  <a:extLst>
                    <a:ext uri="{9D8B030D-6E8A-4147-A177-3AD203B41FA5}">
                      <a16:colId xmlns:a16="http://schemas.microsoft.com/office/drawing/2014/main" xmlns="" val="2214451001"/>
                    </a:ext>
                  </a:extLst>
                </a:gridCol>
                <a:gridCol w="974629">
                  <a:extLst>
                    <a:ext uri="{9D8B030D-6E8A-4147-A177-3AD203B41FA5}">
                      <a16:colId xmlns:a16="http://schemas.microsoft.com/office/drawing/2014/main" xmlns="" val="3888578369"/>
                    </a:ext>
                  </a:extLst>
                </a:gridCol>
                <a:gridCol w="934447">
                  <a:extLst>
                    <a:ext uri="{9D8B030D-6E8A-4147-A177-3AD203B41FA5}">
                      <a16:colId xmlns:a16="http://schemas.microsoft.com/office/drawing/2014/main" xmlns="" val="3919792851"/>
                    </a:ext>
                  </a:extLst>
                </a:gridCol>
              </a:tblGrid>
              <a:tr h="22206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Perspectives on foreign </a:t>
                      </a:r>
                      <a:r>
                        <a:rPr lang="en-US" sz="1500" dirty="0" smtClean="0">
                          <a:effectLst/>
                        </a:rPr>
                        <a:t>workers (1= strongly agree; 7 strongly disagree)</a:t>
                      </a:r>
                      <a:endParaRPr lang="en-CA" sz="1500" dirty="0" smtClean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en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23225952"/>
                  </a:ext>
                </a:extLst>
              </a:tr>
              <a:tr h="222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SD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extLst>
                  <a:ext uri="{0D108BD9-81ED-4DB2-BD59-A6C34878D82A}">
                    <a16:rowId xmlns:a16="http://schemas.microsoft.com/office/drawing/2014/main" xmlns="" val="1741103630"/>
                  </a:ext>
                </a:extLst>
              </a:tr>
              <a:tr h="222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Foreign workers are necessary in Saskatchewan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extLst>
                  <a:ext uri="{0D108BD9-81ED-4DB2-BD59-A6C34878D82A}">
                    <a16:rowId xmlns:a16="http://schemas.microsoft.com/office/drawing/2014/main" xmlns="" val="3929083081"/>
                  </a:ext>
                </a:extLst>
              </a:tr>
              <a:tr h="22206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 i="1" dirty="0">
                          <a:effectLst/>
                        </a:rPr>
                        <a:t>Non-Canadian (n = 52)</a:t>
                      </a:r>
                      <a:endParaRPr lang="en-CA" sz="15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1.77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1.041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extLst>
                  <a:ext uri="{0D108BD9-81ED-4DB2-BD59-A6C34878D82A}">
                    <a16:rowId xmlns:a16="http://schemas.microsoft.com/office/drawing/2014/main" xmlns="" val="3491801550"/>
                  </a:ext>
                </a:extLst>
              </a:tr>
              <a:tr h="22206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 i="1" dirty="0">
                          <a:effectLst/>
                        </a:rPr>
                        <a:t>Canadian (n = 78)</a:t>
                      </a:r>
                      <a:endParaRPr lang="en-CA" sz="15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3.44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1.877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extLst>
                  <a:ext uri="{0D108BD9-81ED-4DB2-BD59-A6C34878D82A}">
                    <a16:rowId xmlns:a16="http://schemas.microsoft.com/office/drawing/2014/main" xmlns="" val="3168923501"/>
                  </a:ext>
                </a:extLst>
              </a:tr>
              <a:tr h="222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Foreign worker lower wages for all Canadians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extLst>
                  <a:ext uri="{0D108BD9-81ED-4DB2-BD59-A6C34878D82A}">
                    <a16:rowId xmlns:a16="http://schemas.microsoft.com/office/drawing/2014/main" xmlns="" val="3414578699"/>
                  </a:ext>
                </a:extLst>
              </a:tr>
              <a:tr h="22206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 i="1">
                          <a:effectLst/>
                        </a:rPr>
                        <a:t>Non-Canadian</a:t>
                      </a:r>
                      <a:endParaRPr lang="en-CA" sz="15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5.02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1.59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extLst>
                  <a:ext uri="{0D108BD9-81ED-4DB2-BD59-A6C34878D82A}">
                    <a16:rowId xmlns:a16="http://schemas.microsoft.com/office/drawing/2014/main" xmlns="" val="4023369405"/>
                  </a:ext>
                </a:extLst>
              </a:tr>
              <a:tr h="22206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 i="1" dirty="0">
                          <a:effectLst/>
                        </a:rPr>
                        <a:t>Canadian</a:t>
                      </a:r>
                      <a:endParaRPr lang="en-CA" sz="15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3.79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1.761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extLst>
                  <a:ext uri="{0D108BD9-81ED-4DB2-BD59-A6C34878D82A}">
                    <a16:rowId xmlns:a16="http://schemas.microsoft.com/office/drawing/2014/main" xmlns="" val="4175307187"/>
                  </a:ext>
                </a:extLst>
              </a:tr>
              <a:tr h="22206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Foreign workers are active in their union</a:t>
                      </a:r>
                      <a:endParaRPr lang="en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extLst>
                  <a:ext uri="{0D108BD9-81ED-4DB2-BD59-A6C34878D82A}">
                    <a16:rowId xmlns:a16="http://schemas.microsoft.com/office/drawing/2014/main" xmlns="" val="1375049156"/>
                  </a:ext>
                </a:extLst>
              </a:tr>
              <a:tr h="22206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 i="1" dirty="0">
                          <a:effectLst/>
                        </a:rPr>
                        <a:t>Non-Canadian</a:t>
                      </a:r>
                      <a:endParaRPr lang="en-CA" sz="15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3.62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1.598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extLst>
                  <a:ext uri="{0D108BD9-81ED-4DB2-BD59-A6C34878D82A}">
                    <a16:rowId xmlns:a16="http://schemas.microsoft.com/office/drawing/2014/main" xmlns="" val="822146561"/>
                  </a:ext>
                </a:extLst>
              </a:tr>
              <a:tr h="22206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 i="1" dirty="0">
                          <a:effectLst/>
                        </a:rPr>
                        <a:t>Canadian</a:t>
                      </a:r>
                      <a:endParaRPr lang="en-CA" sz="15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4.29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1.538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extLst>
                  <a:ext uri="{0D108BD9-81ED-4DB2-BD59-A6C34878D82A}">
                    <a16:rowId xmlns:a16="http://schemas.microsoft.com/office/drawing/2014/main" xmlns="" val="1851251820"/>
                  </a:ext>
                </a:extLst>
              </a:tr>
              <a:tr h="4320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Foreign workers add important diversity to my workplace</a:t>
                      </a:r>
                      <a:endParaRPr lang="en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extLst>
                  <a:ext uri="{0D108BD9-81ED-4DB2-BD59-A6C34878D82A}">
                    <a16:rowId xmlns:a16="http://schemas.microsoft.com/office/drawing/2014/main" xmlns="" val="2296092221"/>
                  </a:ext>
                </a:extLst>
              </a:tr>
              <a:tr h="222064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i="1" dirty="0">
                          <a:effectLst/>
                        </a:rPr>
                        <a:t>Non-Canadian</a:t>
                      </a:r>
                      <a:endParaRPr lang="en-CA" sz="15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1.88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1.247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extLst>
                  <a:ext uri="{0D108BD9-81ED-4DB2-BD59-A6C34878D82A}">
                    <a16:rowId xmlns:a16="http://schemas.microsoft.com/office/drawing/2014/main" xmlns="" val="134203940"/>
                  </a:ext>
                </a:extLst>
              </a:tr>
              <a:tr h="222064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i="1" dirty="0">
                          <a:effectLst/>
                        </a:rPr>
                        <a:t>Canadian</a:t>
                      </a:r>
                      <a:endParaRPr lang="en-CA" sz="15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3.06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1.875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extLst>
                  <a:ext uri="{0D108BD9-81ED-4DB2-BD59-A6C34878D82A}">
                    <a16:rowId xmlns:a16="http://schemas.microsoft.com/office/drawing/2014/main" xmlns="" val="1603965250"/>
                  </a:ext>
                </a:extLst>
              </a:tr>
              <a:tr h="44412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Employers should focus on employing Aboriginal workers over foreign workers</a:t>
                      </a:r>
                      <a:endParaRPr lang="en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extLst>
                  <a:ext uri="{0D108BD9-81ED-4DB2-BD59-A6C34878D82A}">
                    <a16:rowId xmlns:a16="http://schemas.microsoft.com/office/drawing/2014/main" xmlns="" val="1620590528"/>
                  </a:ext>
                </a:extLst>
              </a:tr>
              <a:tr h="222064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i="1" dirty="0">
                          <a:effectLst/>
                        </a:rPr>
                        <a:t>Non-Canadian</a:t>
                      </a:r>
                      <a:endParaRPr lang="en-CA" sz="15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4.13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1.669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extLst>
                  <a:ext uri="{0D108BD9-81ED-4DB2-BD59-A6C34878D82A}">
                    <a16:rowId xmlns:a16="http://schemas.microsoft.com/office/drawing/2014/main" xmlns="" val="1638658552"/>
                  </a:ext>
                </a:extLst>
              </a:tr>
              <a:tr h="222064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i="1" dirty="0">
                          <a:effectLst/>
                        </a:rPr>
                        <a:t>Canadian</a:t>
                      </a:r>
                      <a:endParaRPr lang="en-CA" sz="15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3.76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1.745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extLst>
                  <a:ext uri="{0D108BD9-81ED-4DB2-BD59-A6C34878D82A}">
                    <a16:rowId xmlns:a16="http://schemas.microsoft.com/office/drawing/2014/main" xmlns="" val="1949741781"/>
                  </a:ext>
                </a:extLst>
              </a:tr>
              <a:tr h="2220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Foreign workers are taking Canadian jobs</a:t>
                      </a:r>
                      <a:endParaRPr lang="en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extLst>
                  <a:ext uri="{0D108BD9-81ED-4DB2-BD59-A6C34878D82A}">
                    <a16:rowId xmlns:a16="http://schemas.microsoft.com/office/drawing/2014/main" xmlns="" val="3408029086"/>
                  </a:ext>
                </a:extLst>
              </a:tr>
              <a:tr h="222064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i="1">
                          <a:effectLst/>
                        </a:rPr>
                        <a:t>Non-Canadian</a:t>
                      </a:r>
                      <a:endParaRPr lang="en-CA" sz="1500" i="1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5.08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1.713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extLst>
                  <a:ext uri="{0D108BD9-81ED-4DB2-BD59-A6C34878D82A}">
                    <a16:rowId xmlns:a16="http://schemas.microsoft.com/office/drawing/2014/main" xmlns="" val="2362444354"/>
                  </a:ext>
                </a:extLst>
              </a:tr>
              <a:tr h="222064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i="1" dirty="0">
                          <a:effectLst/>
                        </a:rPr>
                        <a:t>Canadian</a:t>
                      </a:r>
                      <a:endParaRPr lang="en-CA" sz="15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3.74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1.819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extLst>
                  <a:ext uri="{0D108BD9-81ED-4DB2-BD59-A6C34878D82A}">
                    <a16:rowId xmlns:a16="http://schemas.microsoft.com/office/drawing/2014/main" xmlns="" val="1955493529"/>
                  </a:ext>
                </a:extLst>
              </a:tr>
              <a:tr h="432064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Foreign workers add important diversity to my community</a:t>
                      </a:r>
                      <a:endParaRPr lang="en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extLst>
                  <a:ext uri="{0D108BD9-81ED-4DB2-BD59-A6C34878D82A}">
                    <a16:rowId xmlns:a16="http://schemas.microsoft.com/office/drawing/2014/main" xmlns="" val="2411813424"/>
                  </a:ext>
                </a:extLst>
              </a:tr>
              <a:tr h="222064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i="1" dirty="0">
                          <a:effectLst/>
                        </a:rPr>
                        <a:t>Non-Canadian</a:t>
                      </a:r>
                      <a:endParaRPr lang="en-CA" sz="15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1.71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1.035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extLst>
                  <a:ext uri="{0D108BD9-81ED-4DB2-BD59-A6C34878D82A}">
                    <a16:rowId xmlns:a16="http://schemas.microsoft.com/office/drawing/2014/main" xmlns="" val="2049323825"/>
                  </a:ext>
                </a:extLst>
              </a:tr>
              <a:tr h="222064">
                <a:tc>
                  <a:txBody>
                    <a:bodyPr/>
                    <a:lstStyle/>
                    <a:p>
                      <a:pPr marL="457200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500" i="1" dirty="0">
                          <a:effectLst/>
                        </a:rPr>
                        <a:t>Canadian</a:t>
                      </a:r>
                      <a:endParaRPr lang="en-CA" sz="1500" i="1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2.91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1.881</a:t>
                      </a:r>
                      <a:endParaRPr lang="en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8745" marR="58745" marT="0" marB="0"/>
                </a:tc>
                <a:extLst>
                  <a:ext uri="{0D108BD9-81ED-4DB2-BD59-A6C34878D82A}">
                    <a16:rowId xmlns:a16="http://schemas.microsoft.com/office/drawing/2014/main" xmlns="" val="1314993078"/>
                  </a:ext>
                </a:extLst>
              </a:tr>
            </a:tbl>
          </a:graphicData>
        </a:graphic>
      </p:graphicFrame>
      <p:sp>
        <p:nvSpPr>
          <p:cNvPr id="4" name="Rounded Rectangle 3"/>
          <p:cNvSpPr/>
          <p:nvPr/>
        </p:nvSpPr>
        <p:spPr>
          <a:xfrm>
            <a:off x="317500" y="1181100"/>
            <a:ext cx="8077200" cy="685800"/>
          </a:xfrm>
          <a:prstGeom prst="roundRect">
            <a:avLst/>
          </a:prstGeom>
          <a:noFill/>
          <a:ln w="57150" cmpd="sng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330200" y="4991100"/>
            <a:ext cx="8216900" cy="685800"/>
          </a:xfrm>
          <a:prstGeom prst="roundRect">
            <a:avLst/>
          </a:prstGeom>
          <a:noFill/>
          <a:ln w="57150" cmpd="sng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50915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xmlns="" id="{126A7E37-996D-094C-AF69-7BC37DBB2E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4471020"/>
              </p:ext>
            </p:extLst>
          </p:nvPr>
        </p:nvGraphicFramePr>
        <p:xfrm>
          <a:off x="578496" y="382555"/>
          <a:ext cx="7268549" cy="5689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437058">
                  <a:extLst>
                    <a:ext uri="{9D8B030D-6E8A-4147-A177-3AD203B41FA5}">
                      <a16:colId xmlns:a16="http://schemas.microsoft.com/office/drawing/2014/main" xmlns="" val="1076023363"/>
                    </a:ext>
                  </a:extLst>
                </a:gridCol>
                <a:gridCol w="935019">
                  <a:extLst>
                    <a:ext uri="{9D8B030D-6E8A-4147-A177-3AD203B41FA5}">
                      <a16:colId xmlns:a16="http://schemas.microsoft.com/office/drawing/2014/main" xmlns="" val="15435679"/>
                    </a:ext>
                  </a:extLst>
                </a:gridCol>
                <a:gridCol w="896472">
                  <a:extLst>
                    <a:ext uri="{9D8B030D-6E8A-4147-A177-3AD203B41FA5}">
                      <a16:colId xmlns:a16="http://schemas.microsoft.com/office/drawing/2014/main" xmlns="" val="642871271"/>
                    </a:ext>
                  </a:extLst>
                </a:gridCol>
              </a:tblGrid>
              <a:tr h="215604"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>
                          <a:effectLst/>
                        </a:rPr>
                        <a:t>My union could do more </a:t>
                      </a:r>
                      <a:r>
                        <a:rPr lang="en-US" sz="1500" dirty="0" smtClean="0">
                          <a:effectLst/>
                        </a:rPr>
                        <a:t>to:</a:t>
                      </a:r>
                      <a:r>
                        <a:rPr lang="en-US" sz="1500" baseline="0" dirty="0" smtClean="0">
                          <a:effectLst/>
                        </a:rPr>
                        <a:t> </a:t>
                      </a:r>
                      <a:r>
                        <a:rPr lang="en-US" sz="1500" dirty="0" smtClean="0">
                          <a:effectLst/>
                        </a:rPr>
                        <a:t>(1= strongly agree; 7 strongly disagree)</a:t>
                      </a:r>
                      <a:endParaRPr lang="en-CA" sz="1500" dirty="0" smtClean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CA" sz="1500" dirty="0" smtClean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71797120"/>
                  </a:ext>
                </a:extLst>
              </a:tr>
              <a:tr h="21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M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SD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xmlns="" val="2409213627"/>
                  </a:ext>
                </a:extLst>
              </a:tr>
              <a:tr h="21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Support me and other workers in the workplace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xmlns="" val="3654467897"/>
                  </a:ext>
                </a:extLst>
              </a:tr>
              <a:tr h="21560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Non-Canadian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2.13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1.205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xmlns="" val="3408220747"/>
                  </a:ext>
                </a:extLst>
              </a:tr>
              <a:tr h="21560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Canadian</a:t>
                      </a:r>
                      <a:endParaRPr lang="en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2.71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1.27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xmlns="" val="1870511694"/>
                  </a:ext>
                </a:extLst>
              </a:tr>
              <a:tr h="431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Support workers who want to get involved with the union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xmlns="" val="2584562609"/>
                  </a:ext>
                </a:extLst>
              </a:tr>
              <a:tr h="21560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Non-Canadian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2.25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1.153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xmlns="" val="3150835345"/>
                  </a:ext>
                </a:extLst>
              </a:tr>
              <a:tr h="21560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Canadian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2.6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1.371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xmlns="" val="952173039"/>
                  </a:ext>
                </a:extLst>
              </a:tr>
              <a:tr h="21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Support foreign workers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xmlns="" val="1700780699"/>
                  </a:ext>
                </a:extLst>
              </a:tr>
              <a:tr h="21560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Non-Canadian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2.23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1.323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xmlns="" val="1041780184"/>
                  </a:ext>
                </a:extLst>
              </a:tr>
              <a:tr h="21560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Canadian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2.81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1.349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xmlns="" val="2179638464"/>
                  </a:ext>
                </a:extLst>
              </a:tr>
              <a:tr h="21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Improve community engagement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xmlns="" val="832238828"/>
                  </a:ext>
                </a:extLst>
              </a:tr>
              <a:tr h="21560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Non-Canadian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2.14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1.149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xmlns="" val="2995447108"/>
                  </a:ext>
                </a:extLst>
              </a:tr>
              <a:tr h="21560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Canadian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3.04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1.232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xmlns="" val="4186401330"/>
                  </a:ext>
                </a:extLst>
              </a:tr>
              <a:tr h="21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Support political engagement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 </a:t>
                      </a:r>
                      <a:endParaRPr lang="en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xmlns="" val="1267243891"/>
                  </a:ext>
                </a:extLst>
              </a:tr>
              <a:tr h="21560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Non-Canadian</a:t>
                      </a:r>
                      <a:endParaRPr lang="en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2.41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1.329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xmlns="" val="3159696390"/>
                  </a:ext>
                </a:extLst>
              </a:tr>
              <a:tr h="21560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Canadian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3.36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1.358</a:t>
                      </a:r>
                      <a:endParaRPr lang="en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xmlns="" val="1712094408"/>
                  </a:ext>
                </a:extLst>
              </a:tr>
              <a:tr h="21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Support Aboriginal workers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xmlns="" val="2792320341"/>
                  </a:ext>
                </a:extLst>
              </a:tr>
              <a:tr h="21560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Non-Canadian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2.29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1.331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xmlns="" val="2130119220"/>
                  </a:ext>
                </a:extLst>
              </a:tr>
              <a:tr h="21560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Canadian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3.37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1.478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xmlns="" val="3360307823"/>
                  </a:ext>
                </a:extLst>
              </a:tr>
              <a:tr h="21560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Support foreign workers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 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xmlns="" val="2875958271"/>
                  </a:ext>
                </a:extLst>
              </a:tr>
              <a:tr h="21560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Non-Canadian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1.94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1.047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xmlns="" val="1208988788"/>
                  </a:ext>
                </a:extLst>
              </a:tr>
              <a:tr h="215604">
                <a:tc>
                  <a:txBody>
                    <a:bodyPr/>
                    <a:lstStyle/>
                    <a:p>
                      <a:pPr marL="457200"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Canadian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</a:rPr>
                        <a:t>3.64</a:t>
                      </a:r>
                      <a:endParaRPr lang="en-CA" sz="150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</a:rPr>
                        <a:t>1.667</a:t>
                      </a:r>
                      <a:endParaRPr lang="en-CA" sz="1500" dirty="0">
                        <a:effectLst/>
                        <a:latin typeface="Cambria" panose="02040503050406030204" pitchFamily="18" charset="0"/>
                        <a:ea typeface="MS Mincho" panose="02020609040205080304" pitchFamily="49" charset="-128"/>
                        <a:cs typeface="Times New Roman" panose="02020603050405020304" pitchFamily="18" charset="0"/>
                      </a:endParaRPr>
                    </a:p>
                  </a:txBody>
                  <a:tcPr marL="54394" marR="54394" marT="0" marB="0"/>
                </a:tc>
                <a:extLst>
                  <a:ext uri="{0D108BD9-81ED-4DB2-BD59-A6C34878D82A}">
                    <a16:rowId xmlns:a16="http://schemas.microsoft.com/office/drawing/2014/main" xmlns="" val="2689765007"/>
                  </a:ext>
                </a:extLst>
              </a:tr>
            </a:tbl>
          </a:graphicData>
        </a:graphic>
      </p:graphicFrame>
      <p:sp>
        <p:nvSpPr>
          <p:cNvPr id="3" name="Rounded Rectangle 2"/>
          <p:cNvSpPr/>
          <p:nvPr/>
        </p:nvSpPr>
        <p:spPr>
          <a:xfrm>
            <a:off x="317500" y="5399426"/>
            <a:ext cx="8077200" cy="685800"/>
          </a:xfrm>
          <a:prstGeom prst="roundRect">
            <a:avLst/>
          </a:prstGeom>
          <a:noFill/>
          <a:ln w="57150" cmpd="sng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317500" y="3378200"/>
            <a:ext cx="8077200" cy="1333500"/>
          </a:xfrm>
          <a:prstGeom prst="roundRect">
            <a:avLst/>
          </a:prstGeom>
          <a:noFill/>
          <a:ln w="57150" cmpd="sng">
            <a:solidFill>
              <a:srgbClr val="FFFF0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0225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520700"/>
            <a:ext cx="6508377" cy="5257800"/>
          </a:xfrm>
        </p:spPr>
        <p:txBody>
          <a:bodyPr>
            <a:normAutofit fontScale="85000" lnSpcReduction="20000"/>
          </a:bodyPr>
          <a:lstStyle/>
          <a:p>
            <a:r>
              <a:rPr lang="en-US" sz="2900" b="1" dirty="0" smtClean="0"/>
              <a:t>Better shop-floor engagement</a:t>
            </a:r>
          </a:p>
          <a:p>
            <a:pPr lvl="1"/>
            <a:r>
              <a:rPr lang="en-CA" sz="2900" dirty="0"/>
              <a:t>“</a:t>
            </a:r>
            <a:r>
              <a:rPr lang="en-CA" sz="2900" i="1" dirty="0"/>
              <a:t>You don’t feel comfortable to talk to [the union representative</a:t>
            </a:r>
            <a:r>
              <a:rPr lang="en-CA" sz="2900" i="1" dirty="0" smtClean="0"/>
              <a:t>]… </a:t>
            </a:r>
            <a:r>
              <a:rPr lang="en-CA" sz="2900" b="1" dirty="0" smtClean="0"/>
              <a:t>because they never made themselves present.</a:t>
            </a:r>
            <a:r>
              <a:rPr lang="en-CA" sz="2900" dirty="0" smtClean="0"/>
              <a:t>” </a:t>
            </a:r>
            <a:r>
              <a:rPr lang="en-CA" sz="2900" dirty="0"/>
              <a:t>(</a:t>
            </a:r>
            <a:r>
              <a:rPr lang="en-CA" sz="2900" i="1" u="sng" dirty="0"/>
              <a:t>Canadian citizen who first arrived as a refugee, mechanic</a:t>
            </a:r>
            <a:r>
              <a:rPr lang="en-CA" sz="2900" dirty="0" smtClean="0"/>
              <a:t>)</a:t>
            </a:r>
          </a:p>
          <a:p>
            <a:pPr marL="228600" lvl="1" indent="0">
              <a:buNone/>
            </a:pPr>
            <a:endParaRPr lang="en-CA" sz="2900" dirty="0" smtClean="0"/>
          </a:p>
          <a:p>
            <a:r>
              <a:rPr lang="en-CA" sz="2900" b="1" dirty="0" smtClean="0"/>
              <a:t>Organizing and mobilization</a:t>
            </a:r>
          </a:p>
          <a:p>
            <a:pPr lvl="2"/>
            <a:r>
              <a:rPr lang="en-US" sz="2900" i="1" dirty="0"/>
              <a:t>“</a:t>
            </a:r>
            <a:r>
              <a:rPr lang="en-US" sz="2900" b="1" i="1" dirty="0"/>
              <a:t>Leadership -- the top elected positions in healthcare -- are like 99% old white people…</a:t>
            </a:r>
            <a:r>
              <a:rPr lang="en-US" sz="2900" i="1" dirty="0"/>
              <a:t>. [It] depends on the leadership how receptive they are to something like this. There is resistance from some quarters</a:t>
            </a:r>
            <a:r>
              <a:rPr lang="en-US" sz="2900" i="1" dirty="0" smtClean="0"/>
              <a:t>.” (Union organizer)</a:t>
            </a:r>
            <a:endParaRPr lang="en-CA" sz="2900" i="1" dirty="0" smtClean="0"/>
          </a:p>
          <a:p>
            <a:endParaRPr lang="en-CA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42917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787400"/>
            <a:ext cx="6508377" cy="52832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Addressing foreign worker needs</a:t>
            </a:r>
          </a:p>
          <a:p>
            <a:pPr lvl="1"/>
            <a:r>
              <a:rPr lang="en-CA" sz="2000" i="1" dirty="0" smtClean="0"/>
              <a:t>“I </a:t>
            </a:r>
            <a:r>
              <a:rPr lang="en-CA" sz="2000" i="1" dirty="0"/>
              <a:t>am an international student too. I know that they will look at you at an asset at the workplace</a:t>
            </a:r>
            <a:r>
              <a:rPr lang="en-CA" sz="2000" b="1" i="1" dirty="0"/>
              <a:t>, they don’t look at you in the long term.</a:t>
            </a:r>
            <a:r>
              <a:rPr lang="en-CA" sz="2000" i="1" dirty="0"/>
              <a:t> They don’t look at you in the perspective of a student, sorry international student</a:t>
            </a:r>
            <a:r>
              <a:rPr lang="en-CA" sz="2000" i="1" dirty="0" smtClean="0"/>
              <a:t>.” </a:t>
            </a:r>
            <a:r>
              <a:rPr lang="en-CA" sz="2000" i="1" dirty="0"/>
              <a:t>(</a:t>
            </a:r>
            <a:r>
              <a:rPr lang="en-CA" sz="2000" i="1" u="sng" dirty="0"/>
              <a:t>International student, employed part-time as a cook</a:t>
            </a:r>
            <a:r>
              <a:rPr lang="en-CA" sz="2000" i="1" dirty="0" smtClean="0"/>
              <a:t>)</a:t>
            </a:r>
          </a:p>
          <a:p>
            <a:r>
              <a:rPr lang="en-CA" b="1" dirty="0" smtClean="0"/>
              <a:t>Efficacy</a:t>
            </a:r>
          </a:p>
          <a:p>
            <a:pPr lvl="1"/>
            <a:r>
              <a:rPr lang="en-CA" sz="2000" i="1" dirty="0"/>
              <a:t>“I think that […] they’re not good at it cause we barely have [a wage] increase like maybe 25 cents every year. </a:t>
            </a:r>
            <a:r>
              <a:rPr lang="en-CA" sz="2000" b="1" i="1" dirty="0"/>
              <a:t>So they’re not good at it. </a:t>
            </a:r>
            <a:r>
              <a:rPr lang="en-CA" sz="2000" i="1" dirty="0" smtClean="0"/>
              <a:t>(</a:t>
            </a:r>
            <a:r>
              <a:rPr lang="en-CA" sz="2000" i="1" u="sng" dirty="0" smtClean="0"/>
              <a:t>Permanent </a:t>
            </a:r>
            <a:r>
              <a:rPr lang="en-CA" sz="2000" i="1" u="sng" dirty="0"/>
              <a:t>resident, works in meat packing </a:t>
            </a:r>
            <a:r>
              <a:rPr lang="en-CA" sz="2000" i="1" u="sng" dirty="0" smtClean="0"/>
              <a:t>industry)</a:t>
            </a:r>
          </a:p>
          <a:p>
            <a:pPr lvl="1"/>
            <a:r>
              <a:rPr lang="en-CA" sz="2000" i="1" dirty="0"/>
              <a:t>“</a:t>
            </a:r>
            <a:r>
              <a:rPr lang="en-CA" sz="2000" b="1" i="1" dirty="0"/>
              <a:t>Yes, the union fairly represent me well. </a:t>
            </a:r>
            <a:r>
              <a:rPr lang="en-CA" sz="2000" i="1" dirty="0"/>
              <a:t>[…] The union is fairly responsible… I believe the union can get closer more to employees, than what they are currently doing.” (</a:t>
            </a:r>
            <a:r>
              <a:rPr lang="en-CA" sz="2000" i="1" u="sng" dirty="0"/>
              <a:t>Permanent resident, employed full-time with the provincial government</a:t>
            </a:r>
            <a:r>
              <a:rPr lang="en-CA" sz="2000" i="1" dirty="0" smtClean="0"/>
              <a:t>)</a:t>
            </a:r>
            <a:endParaRPr lang="en-CA" sz="2000" i="1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8174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533400"/>
            <a:ext cx="6508377" cy="55245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Varieties of labour relations</a:t>
            </a:r>
          </a:p>
          <a:p>
            <a:pPr lvl="1"/>
            <a:r>
              <a:rPr lang="en-CA" sz="2000" i="1" dirty="0"/>
              <a:t>“So I when I was working for [a major multinational corporation] in Germany, it was a unionized company there, but it’s, I was, I was amazed that it was not unionized in </a:t>
            </a:r>
            <a:r>
              <a:rPr lang="en-CA" sz="2000" i="1" dirty="0" smtClean="0"/>
              <a:t>Canada … </a:t>
            </a:r>
            <a:r>
              <a:rPr lang="en-CA" sz="2000" i="1" dirty="0"/>
              <a:t>here the unions don’t have that many rights to, to tell the, the employers what to do.” (Permanent resident, photocopier technician</a:t>
            </a:r>
            <a:r>
              <a:rPr lang="en-CA" sz="2000" i="1" dirty="0" smtClean="0"/>
              <a:t>)</a:t>
            </a:r>
          </a:p>
          <a:p>
            <a:r>
              <a:rPr lang="en-CA" b="1" dirty="0" smtClean="0"/>
              <a:t>Unions assumed to be resistive</a:t>
            </a:r>
          </a:p>
          <a:p>
            <a:pPr lvl="1"/>
            <a:r>
              <a:rPr lang="en-CA" sz="2000" i="1" dirty="0"/>
              <a:t>They know as well as everybody else that we are against the Temporary Foreign Worker Program and I think in certain cases with some of these workers I’ve talked to a little bit on the work site, they feel like we’re against them</a:t>
            </a:r>
            <a:r>
              <a:rPr lang="en-CA" sz="2000" dirty="0"/>
              <a:t>.” (Alex Hanson, President of USW Local 9346)</a:t>
            </a:r>
          </a:p>
          <a:p>
            <a:pPr lvl="1"/>
            <a:endParaRPr lang="en-CA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91728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Migrant worker solidarity</a:t>
            </a:r>
            <a:endParaRPr lang="en-US" dirty="0"/>
          </a:p>
        </p:txBody>
      </p:sp>
      <p:pic>
        <p:nvPicPr>
          <p:cNvPr id="6" name="Content Placeholder 5" descr="SGEU.png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1624" b="-81624"/>
          <a:stretch>
            <a:fillRect/>
          </a:stretch>
        </p:blipFill>
        <p:spPr/>
      </p:pic>
      <p:pic>
        <p:nvPicPr>
          <p:cNvPr id="5" name="Content Placeholder 4" descr="Unknown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5" r="1047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88545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88E39A-1D37-0A40-A73A-9B72B3DAF3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Assessing union-member attitudes &amp; interaction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AE674EE-B731-8649-9E1C-ADED55A1A9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Mixed methods: survey &amp; semi-structured interviews</a:t>
            </a:r>
          </a:p>
          <a:p>
            <a:r>
              <a:rPr lang="en-US" b="1" dirty="0"/>
              <a:t>Survey (Union members n= 130)</a:t>
            </a:r>
          </a:p>
          <a:p>
            <a:pPr lvl="1"/>
            <a:r>
              <a:rPr lang="en-US" dirty="0"/>
              <a:t>46 branching questions (citizenship, demographics, years in Canada, industry, occupation, job satisfaction, working conditions, union engagement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10 Public &amp; private sector unions</a:t>
            </a:r>
            <a:endParaRPr lang="en-US" dirty="0"/>
          </a:p>
          <a:p>
            <a:pPr lvl="1"/>
            <a:r>
              <a:rPr lang="en-US" dirty="0"/>
              <a:t>Union attitudes: McShane’s 7-point Likert scale</a:t>
            </a:r>
          </a:p>
          <a:p>
            <a:pPr lvl="1"/>
            <a:endParaRPr lang="en-US" dirty="0"/>
          </a:p>
          <a:p>
            <a:r>
              <a:rPr lang="en-US" b="1" dirty="0"/>
              <a:t>Interviews (n = 55)</a:t>
            </a:r>
          </a:p>
          <a:p>
            <a:pPr lvl="1"/>
            <a:r>
              <a:rPr lang="en-US" dirty="0"/>
              <a:t>Status, reasons for migration, time in Canada, experience with recruiters and agencies, working conditions, aspirations, discrimination, experience with unions, education,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86093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62292"/>
            <a:ext cx="6916536" cy="1237908"/>
          </a:xfrm>
        </p:spPr>
        <p:txBody>
          <a:bodyPr>
            <a:normAutofit/>
          </a:bodyPr>
          <a:lstStyle/>
          <a:p>
            <a:r>
              <a:rPr lang="en-US" dirty="0"/>
              <a:t>Migrant workers in Saskatchewan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8245652"/>
              </p:ext>
            </p:extLst>
          </p:nvPr>
        </p:nvGraphicFramePr>
        <p:xfrm>
          <a:off x="457200" y="1600200"/>
          <a:ext cx="7620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432908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Saskatchewan’s foreign worker regime</a:t>
            </a: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/>
          </p:nvPr>
        </p:nvGraphicFramePr>
        <p:xfrm>
          <a:off x="457200" y="2152815"/>
          <a:ext cx="7739956" cy="3494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401" name="Document" r:id="rId3" imgW="5626100" imgH="2540000" progId="Word.Document.12">
                  <p:embed/>
                </p:oleObj>
              </mc:Choice>
              <mc:Fallback>
                <p:oleObj name="Document" r:id="rId3" imgW="5626100" imgH="2540000" progId="Word.Document.12">
                  <p:embed/>
                  <p:pic>
                    <p:nvPicPr>
                      <p:cNvPr id="3" name="Object 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2152815"/>
                        <a:ext cx="7739956" cy="3494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78002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</a:t>
            </a:r>
            <a:r>
              <a:rPr lang="en-US" dirty="0" err="1"/>
              <a:t>Petro</a:t>
            </a:r>
            <a:r>
              <a:rPr lang="en-US" dirty="0"/>
              <a:t>-capitalism” &amp; the “New Saskatchewan”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213601" cy="39163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Neoliberalism and the </a:t>
            </a:r>
            <a:r>
              <a:rPr lang="en-US" dirty="0"/>
              <a:t>political pendulum swings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 err="1"/>
              <a:t>rentier</a:t>
            </a:r>
            <a:r>
              <a:rPr lang="en-US" dirty="0"/>
              <a:t> state: “Petro-capitalism” &amp; “prairie capitalism</a:t>
            </a:r>
            <a:r>
              <a:rPr lang="en-US" dirty="0" smtClean="0"/>
              <a:t>”</a:t>
            </a:r>
            <a:endParaRPr lang="en-US" dirty="0"/>
          </a:p>
          <a:p>
            <a:r>
              <a:rPr lang="en-US" dirty="0"/>
              <a:t>Varieties: Norway, Canada, and the Middle </a:t>
            </a:r>
            <a:r>
              <a:rPr lang="en-US" dirty="0" smtClean="0"/>
              <a:t>East</a:t>
            </a:r>
          </a:p>
          <a:p>
            <a:r>
              <a:rPr lang="en-US" dirty="0" smtClean="0"/>
              <a:t>Oil and the construction of a global migrant labour force</a:t>
            </a:r>
          </a:p>
          <a:p>
            <a:r>
              <a:rPr lang="en-CA" dirty="0" smtClean="0"/>
              <a:t>Dual </a:t>
            </a:r>
            <a:r>
              <a:rPr lang="en-CA" dirty="0"/>
              <a:t>labour market </a:t>
            </a:r>
            <a:r>
              <a:rPr lang="en-CA" dirty="0" smtClean="0"/>
              <a:t>hypothesis (</a:t>
            </a:r>
            <a:r>
              <a:rPr lang="en-CA" dirty="0" err="1" smtClean="0"/>
              <a:t>Piore</a:t>
            </a:r>
            <a:r>
              <a:rPr lang="en-CA" dirty="0" smtClean="0"/>
              <a:t>, 1979; </a:t>
            </a:r>
            <a:r>
              <a:rPr lang="en-CA" dirty="0" err="1" smtClean="0"/>
              <a:t>Burawoy</a:t>
            </a:r>
            <a:r>
              <a:rPr lang="en-CA" dirty="0" smtClean="0"/>
              <a:t> 1976)</a:t>
            </a:r>
          </a:p>
          <a:p>
            <a:r>
              <a:rPr lang="en-US" dirty="0"/>
              <a:t>Saskatchewan population trends &amp; the role of migrant </a:t>
            </a:r>
            <a:r>
              <a:rPr lang="en-US" dirty="0" smtClean="0"/>
              <a:t>labour</a:t>
            </a:r>
            <a:endParaRPr lang="en-CA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9772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Saskatchewan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2209800"/>
            <a:ext cx="7086601" cy="4356100"/>
          </a:xfrm>
        </p:spPr>
        <p:txBody>
          <a:bodyPr>
            <a:normAutofit fontScale="85000" lnSpcReduction="10000"/>
          </a:bodyPr>
          <a:lstStyle/>
          <a:p>
            <a:pPr marL="228600" lvl="1" indent="0">
              <a:buNone/>
            </a:pPr>
            <a:endParaRPr lang="en-US" b="1" dirty="0"/>
          </a:p>
          <a:p>
            <a:pPr marL="114300" indent="0">
              <a:buNone/>
            </a:pPr>
            <a:r>
              <a:rPr lang="en-US" dirty="0"/>
              <a:t>Saskatchewan “needs skilled workers in the fields of biotechnology, telecommunications and manufacturing. </a:t>
            </a:r>
            <a:r>
              <a:rPr lang="en-US" b="1" i="1" dirty="0"/>
              <a:t>We need healthcare professionals, business people and farm owners and operators</a:t>
            </a:r>
            <a:r>
              <a:rPr lang="en-US" dirty="0"/>
              <a:t>” (Then-Minister of Intergovernmental and Aboriginal Affairs, Eldon </a:t>
            </a:r>
            <a:r>
              <a:rPr lang="en-US" dirty="0" err="1"/>
              <a:t>Lautermilch</a:t>
            </a:r>
            <a:r>
              <a:rPr lang="en-US" dirty="0"/>
              <a:t>, 2003). </a:t>
            </a:r>
          </a:p>
          <a:p>
            <a:pPr marL="114300" indent="0">
              <a:buNone/>
            </a:pPr>
            <a:r>
              <a:rPr lang="en-US" dirty="0"/>
              <a:t>Saskatchewan-federal government agreement in 1998 (SINP)</a:t>
            </a:r>
          </a:p>
          <a:p>
            <a:pPr marL="114300" indent="0">
              <a:buNone/>
            </a:pPr>
            <a:r>
              <a:rPr lang="en-US" dirty="0"/>
              <a:t>Bi-national agreement signed with the Philippines in 2006</a:t>
            </a:r>
          </a:p>
          <a:p>
            <a:pPr marL="114300" indent="0">
              <a:buNone/>
            </a:pPr>
            <a:r>
              <a:rPr lang="en-US" dirty="0"/>
              <a:t>Part of Saskatchewan’s immigration and </a:t>
            </a:r>
            <a:r>
              <a:rPr lang="en-US" dirty="0" err="1"/>
              <a:t>labour</a:t>
            </a:r>
            <a:r>
              <a:rPr lang="en-US" dirty="0"/>
              <a:t> market policy (1998-2009)</a:t>
            </a:r>
          </a:p>
          <a:p>
            <a:pPr marL="114300" indent="0">
              <a:buNone/>
            </a:pPr>
            <a:r>
              <a:rPr lang="en-US" dirty="0"/>
              <a:t>Exploitation and the </a:t>
            </a:r>
            <a:r>
              <a:rPr lang="en-US" b="1" i="1" dirty="0"/>
              <a:t>Foreign Worker Recruitment and Immigrant Services Act (FWRISA) in 2013</a:t>
            </a:r>
          </a:p>
          <a:p>
            <a:pPr marL="114300" indent="0">
              <a:buNone/>
            </a:pPr>
            <a:endParaRPr lang="en-US" dirty="0"/>
          </a:p>
          <a:p>
            <a:pPr marL="228600" lvl="1" indent="0">
              <a:buNone/>
            </a:pPr>
            <a:endParaRPr lang="en-US" b="1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53624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2572807"/>
              </p:ext>
            </p:extLst>
          </p:nvPr>
        </p:nvGraphicFramePr>
        <p:xfrm>
          <a:off x="334181" y="718596"/>
          <a:ext cx="8371208" cy="568220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272578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F785CA-73AE-094C-8DD6-576B854DB3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94522"/>
            <a:ext cx="6508377" cy="1143000"/>
          </a:xfrm>
        </p:spPr>
        <p:txBody>
          <a:bodyPr/>
          <a:lstStyle/>
          <a:p>
            <a:r>
              <a:rPr lang="en-US" dirty="0"/>
              <a:t>Foreign workers across industries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6C1DF5A2-DBB0-DF4B-974A-5A0CA1AD73A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70251431"/>
              </p:ext>
            </p:extLst>
          </p:nvPr>
        </p:nvGraphicFramePr>
        <p:xfrm>
          <a:off x="457200" y="1976535"/>
          <a:ext cx="7949685" cy="46865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2065">
                  <a:extLst>
                    <a:ext uri="{9D8B030D-6E8A-4147-A177-3AD203B41FA5}">
                      <a16:colId xmlns:a16="http://schemas.microsoft.com/office/drawing/2014/main" xmlns="" val="3401632498"/>
                    </a:ext>
                  </a:extLst>
                </a:gridCol>
                <a:gridCol w="1117809">
                  <a:extLst>
                    <a:ext uri="{9D8B030D-6E8A-4147-A177-3AD203B41FA5}">
                      <a16:colId xmlns:a16="http://schemas.microsoft.com/office/drawing/2014/main" xmlns="" val="3013030207"/>
                    </a:ext>
                  </a:extLst>
                </a:gridCol>
                <a:gridCol w="1589937">
                  <a:extLst>
                    <a:ext uri="{9D8B030D-6E8A-4147-A177-3AD203B41FA5}">
                      <a16:colId xmlns:a16="http://schemas.microsoft.com/office/drawing/2014/main" xmlns="" val="248899015"/>
                    </a:ext>
                  </a:extLst>
                </a:gridCol>
                <a:gridCol w="1589937">
                  <a:extLst>
                    <a:ext uri="{9D8B030D-6E8A-4147-A177-3AD203B41FA5}">
                      <a16:colId xmlns:a16="http://schemas.microsoft.com/office/drawing/2014/main" xmlns="" val="1624741358"/>
                    </a:ext>
                  </a:extLst>
                </a:gridCol>
                <a:gridCol w="1589937">
                  <a:extLst>
                    <a:ext uri="{9D8B030D-6E8A-4147-A177-3AD203B41FA5}">
                      <a16:colId xmlns:a16="http://schemas.microsoft.com/office/drawing/2014/main" xmlns="" val="2494366983"/>
                    </a:ext>
                  </a:extLst>
                </a:gridCol>
              </a:tblGrid>
              <a:tr h="1183693">
                <a:tc>
                  <a:txBody>
                    <a:bodyPr/>
                    <a:lstStyle/>
                    <a:p>
                      <a:r>
                        <a:rPr lang="en-US" sz="1500" dirty="0"/>
                        <a:t>Industry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Foreign </a:t>
                      </a:r>
                      <a:r>
                        <a:rPr lang="en-US" sz="1500" dirty="0" smtClean="0"/>
                        <a:t>workers 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Foreign workers as % of industry workforce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Immigrants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Immigrants as % of industry workforce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01981203"/>
                  </a:ext>
                </a:extLst>
              </a:tr>
              <a:tr h="369272">
                <a:tc>
                  <a:txBody>
                    <a:bodyPr/>
                    <a:lstStyle/>
                    <a:p>
                      <a:r>
                        <a:rPr lang="en-US" sz="1500" dirty="0"/>
                        <a:t>All industries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7,065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1.30%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65,945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12.12%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7988943"/>
                  </a:ext>
                </a:extLst>
              </a:tr>
              <a:tr h="369272">
                <a:tc>
                  <a:txBody>
                    <a:bodyPr/>
                    <a:lstStyle/>
                    <a:p>
                      <a:r>
                        <a:rPr lang="en-US" sz="1500" dirty="0"/>
                        <a:t>Food services and accommodations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2,060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5.89%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10,220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29.20%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63246462"/>
                  </a:ext>
                </a:extLst>
              </a:tr>
              <a:tr h="369272">
                <a:tc>
                  <a:txBody>
                    <a:bodyPr/>
                    <a:lstStyle/>
                    <a:p>
                      <a:r>
                        <a:rPr lang="en-US" sz="1500" dirty="0"/>
                        <a:t>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960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1.60%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8,600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14.32%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2911505"/>
                  </a:ext>
                </a:extLst>
              </a:tr>
              <a:tr h="369272">
                <a:tc>
                  <a:txBody>
                    <a:bodyPr/>
                    <a:lstStyle/>
                    <a:p>
                      <a:r>
                        <a:rPr lang="en-US" sz="1500" dirty="0"/>
                        <a:t>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1.00%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3,895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8.86%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2640898"/>
                  </a:ext>
                </a:extLst>
              </a:tr>
              <a:tr h="369272">
                <a:tc>
                  <a:txBody>
                    <a:bodyPr/>
                    <a:lstStyle/>
                    <a:p>
                      <a:r>
                        <a:rPr lang="en-US" sz="1500" dirty="0"/>
                        <a:t>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1.01%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3,430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7.89%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95759382"/>
                  </a:ext>
                </a:extLst>
              </a:tr>
              <a:tr h="369272">
                <a:tc>
                  <a:txBody>
                    <a:bodyPr/>
                    <a:lstStyle/>
                    <a:p>
                      <a:r>
                        <a:rPr lang="en-US" sz="1500" dirty="0"/>
                        <a:t>Health care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0.58%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10,735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15.24%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44145117"/>
                  </a:ext>
                </a:extLst>
              </a:tr>
              <a:tr h="369272">
                <a:tc>
                  <a:txBody>
                    <a:bodyPr/>
                    <a:lstStyle/>
                    <a:p>
                      <a:r>
                        <a:rPr lang="en-US" sz="1500" dirty="0"/>
                        <a:t>Farms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345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0.71%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1955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4.07%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9359208"/>
                  </a:ext>
                </a:extLst>
              </a:tr>
              <a:tr h="369272">
                <a:tc>
                  <a:txBody>
                    <a:bodyPr/>
                    <a:lstStyle/>
                    <a:p>
                      <a:r>
                        <a:rPr lang="en-US" sz="1500" dirty="0"/>
                        <a:t>Taxi &amp; limousine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1.38%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54.38%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8363542"/>
                  </a:ext>
                </a:extLst>
              </a:tr>
              <a:tr h="369272">
                <a:tc>
                  <a:txBody>
                    <a:bodyPr/>
                    <a:lstStyle/>
                    <a:p>
                      <a:r>
                        <a:rPr lang="en-US" sz="1500" dirty="0"/>
                        <a:t>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295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1.18%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5,260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14.32%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21250392"/>
                  </a:ext>
                </a:extLst>
              </a:tr>
            </a:tbl>
          </a:graphicData>
        </a:graphic>
      </p:graphicFrame>
      <p:sp>
        <p:nvSpPr>
          <p:cNvPr id="6" name="Frame 5">
            <a:extLst>
              <a:ext uri="{FF2B5EF4-FFF2-40B4-BE49-F238E27FC236}">
                <a16:creationId xmlns:a16="http://schemas.microsoft.com/office/drawing/2014/main" xmlns="" id="{FD4BA4E5-7E6B-FC47-8189-B1DEE241508B}"/>
              </a:ext>
            </a:extLst>
          </p:cNvPr>
          <p:cNvSpPr/>
          <p:nvPr/>
        </p:nvSpPr>
        <p:spPr>
          <a:xfrm>
            <a:off x="261257" y="3517641"/>
            <a:ext cx="8472196" cy="587828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Frame 4">
            <a:extLst>
              <a:ext uri="{FF2B5EF4-FFF2-40B4-BE49-F238E27FC236}">
                <a16:creationId xmlns:a16="http://schemas.microsoft.com/office/drawing/2014/main" xmlns="" id="{FD4BA4E5-7E6B-FC47-8189-B1DEE241508B}"/>
              </a:ext>
            </a:extLst>
          </p:cNvPr>
          <p:cNvSpPr/>
          <p:nvPr/>
        </p:nvSpPr>
        <p:spPr>
          <a:xfrm>
            <a:off x="261257" y="5067041"/>
            <a:ext cx="8472196" cy="587828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80466"/>
      </p:ext>
    </p:extLst>
  </p:cSld>
  <p:clrMapOvr>
    <a:masterClrMapping/>
  </p:clrMapOvr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1210</TotalTime>
  <Words>1275</Words>
  <Application>Microsoft Macintosh PowerPoint</Application>
  <PresentationFormat>On-screen Show (4:3)</PresentationFormat>
  <Paragraphs>300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Plaza</vt:lpstr>
      <vt:lpstr>Document</vt:lpstr>
      <vt:lpstr>PowerPoint Presentation</vt:lpstr>
      <vt:lpstr>Migrant worker solidarity</vt:lpstr>
      <vt:lpstr>Assessing union-member attitudes &amp; interaction</vt:lpstr>
      <vt:lpstr>Migrant workers in Saskatchewan</vt:lpstr>
      <vt:lpstr>Saskatchewan’s foreign worker regime</vt:lpstr>
      <vt:lpstr>“Petro-capitalism” &amp; the “New Saskatchewan”</vt:lpstr>
      <vt:lpstr>Saskatchewan context</vt:lpstr>
      <vt:lpstr>PowerPoint Presentation</vt:lpstr>
      <vt:lpstr>Foreign workers across industries</vt:lpstr>
      <vt:lpstr>Unions and foreign labour</vt:lpstr>
      <vt:lpstr>Principal findings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Regina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Stevens</dc:creator>
  <cp:lastModifiedBy>Andrew Stevens</cp:lastModifiedBy>
  <cp:revision>246</cp:revision>
  <dcterms:created xsi:type="dcterms:W3CDTF">2018-04-16T20:54:02Z</dcterms:created>
  <dcterms:modified xsi:type="dcterms:W3CDTF">2018-05-15T04:10:07Z</dcterms:modified>
</cp:coreProperties>
</file>